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59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A0BB0-C374-42D7-8365-B214EAF80389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A48D6-07B3-42AA-A355-12B9D9AEAC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73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B2F427-618E-4946-B22A-55A970DA4C17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14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776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73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2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429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84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122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021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35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24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004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F09A9-8FAE-4BB1-8CF8-7F92785DA349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1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F09A9-8FAE-4BB1-8CF8-7F92785DA349}" type="datetimeFigureOut">
              <a:rPr lang="ru-RU" smtClean="0"/>
              <a:pPr/>
              <a:t>07.03.2024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54792-F0C3-48FA-8010-6AD82C4CBA8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645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abrikant.ru/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atomproperty.ru/sale/73349/" TargetMode="External"/><Relationship Id="rId12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-k-d.ru/tender/76286" TargetMode="External"/><Relationship Id="rId11" Type="http://schemas.openxmlformats.org/officeDocument/2006/relationships/image" Target="../media/image4.emf"/><Relationship Id="rId5" Type="http://schemas.openxmlformats.org/officeDocument/2006/relationships/image" Target="../media/image2.png"/><Relationship Id="rId10" Type="http://schemas.openxmlformats.org/officeDocument/2006/relationships/image" Target="cid:37220944-9B84-4D0F-A19E-BD806A65E3C8-L0-001" TargetMode="External"/><Relationship Id="rId4" Type="http://schemas.openxmlformats.org/officeDocument/2006/relationships/hyperlink" Target="mailto:povarova-ea@rosenergoatom.ru" TargetMode="External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22676"/>
            <a:ext cx="4968552" cy="3118484"/>
          </a:xfrm>
          <a:prstGeom prst="rect">
            <a:avLst/>
          </a:prstGeom>
          <a:solidFill>
            <a:schemeClr val="bg1">
              <a:alpha val="2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4263" y="33128"/>
            <a:ext cx="97565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652120" y="1268760"/>
            <a:ext cx="3420000" cy="2862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Земельный участок</a:t>
            </a:r>
            <a:endParaRPr lang="ru-RU" dirty="0"/>
          </a:p>
        </p:txBody>
      </p:sp>
      <p:sp>
        <p:nvSpPr>
          <p:cNvPr id="66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77788"/>
            <a:ext cx="8207375" cy="903287"/>
          </a:xfrm>
          <a:noFill/>
          <a:ln>
            <a:noFill/>
          </a:ln>
          <a:effectLst>
            <a:outerShdw dist="17961" dir="2700000" algn="ctr" rotWithShape="0">
              <a:schemeClr val="hlink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sz="2400" b="1" dirty="0" smtClean="0">
                <a:solidFill>
                  <a:srgbClr val="FFFF00"/>
                </a:solidFill>
              </a:rPr>
              <a:t>Объекты недвижимого имущества (2 шт.), расположенные по адресу: </a:t>
            </a:r>
            <a:r>
              <a:rPr lang="ru-RU" sz="2400" b="1" dirty="0">
                <a:solidFill>
                  <a:srgbClr val="FFFF00"/>
                </a:solidFill>
              </a:rPr>
              <a:t>Смоленская область, </a:t>
            </a:r>
            <a:r>
              <a:rPr lang="ru-RU" sz="2400" b="1" dirty="0" err="1">
                <a:solidFill>
                  <a:srgbClr val="FFFF00"/>
                </a:solidFill>
              </a:rPr>
              <a:t>Рославльский</a:t>
            </a:r>
            <a:r>
              <a:rPr lang="ru-RU" sz="2400" b="1" dirty="0">
                <a:solidFill>
                  <a:srgbClr val="FFFF00"/>
                </a:solidFill>
              </a:rPr>
              <a:t> район, село Екимовичи, ул. Большая Советская, сооружение 83.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83561" y="6505599"/>
            <a:ext cx="224742" cy="30777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endParaRPr lang="ru-RU" sz="14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5652120" y="2780928"/>
            <a:ext cx="3420000" cy="266727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Нежилое здание</a:t>
            </a:r>
            <a:endParaRPr lang="ru-RU" dirty="0"/>
          </a:p>
        </p:txBody>
      </p:sp>
      <p:sp>
        <p:nvSpPr>
          <p:cNvPr id="195" name="Полилиния 194"/>
          <p:cNvSpPr/>
          <p:nvPr/>
        </p:nvSpPr>
        <p:spPr bwMode="auto">
          <a:xfrm>
            <a:off x="5508504" y="1556792"/>
            <a:ext cx="3600000" cy="1268809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>
              <a:spcBef>
                <a:spcPts val="0"/>
              </a:spcBef>
            </a:pPr>
            <a:r>
              <a:rPr lang="ru-RU" sz="1100" b="1" dirty="0">
                <a:latin typeface="+mn-lt"/>
              </a:rPr>
              <a:t>Площадь: </a:t>
            </a:r>
            <a:r>
              <a:rPr lang="ru-RU" sz="1100" b="1" dirty="0" smtClean="0"/>
              <a:t>269</a:t>
            </a:r>
            <a:r>
              <a:rPr lang="ru-RU" sz="1100" b="1" dirty="0" smtClean="0">
                <a:latin typeface="+mn-lt"/>
              </a:rPr>
              <a:t> кв.м.</a:t>
            </a:r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latin typeface="+mn-lt"/>
              </a:rPr>
              <a:t>Право</a:t>
            </a:r>
            <a:r>
              <a:rPr lang="ru-RU" sz="1100" b="1" dirty="0">
                <a:latin typeface="+mn-lt"/>
              </a:rPr>
              <a:t>: </a:t>
            </a:r>
            <a:r>
              <a:rPr lang="ru-RU" sz="1100" b="1" dirty="0" smtClean="0">
                <a:latin typeface="+mn-lt"/>
              </a:rPr>
              <a:t>частная собственность.</a:t>
            </a:r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latin typeface="+mn-lt"/>
              </a:rPr>
              <a:t>Кадастровый номер:67:15:0070102:8 и учетный номер части 67:15:0070102:8/2</a:t>
            </a:r>
            <a:r>
              <a:rPr lang="ru-RU" sz="1100" b="1" dirty="0" smtClean="0">
                <a:cs typeface="Arial" charset="0"/>
              </a:rPr>
              <a:t>.</a:t>
            </a:r>
            <a:endParaRPr lang="ru-RU" sz="1100" b="1" dirty="0" smtClean="0"/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100" b="1" dirty="0" smtClean="0"/>
              <a:t>отсутствуют.</a:t>
            </a:r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Категория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charset="0"/>
              </a:rPr>
              <a:t>: </a:t>
            </a:r>
            <a:r>
              <a:rPr lang="ru-RU" sz="1100" b="1" dirty="0" smtClean="0"/>
              <a:t>земли населенных пунктов.</a:t>
            </a:r>
          </a:p>
          <a:p>
            <a:pPr marL="180000" lvl="1">
              <a:spcBef>
                <a:spcPts val="0"/>
              </a:spcBef>
            </a:pPr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ВРИ: для прочих объектов лесного хозяйства.</a:t>
            </a:r>
            <a:endParaRPr lang="ru-RU" sz="1100" b="1" dirty="0"/>
          </a:p>
        </p:txBody>
      </p:sp>
      <p:sp>
        <p:nvSpPr>
          <p:cNvPr id="88" name="Полилиния 87"/>
          <p:cNvSpPr/>
          <p:nvPr/>
        </p:nvSpPr>
        <p:spPr bwMode="auto">
          <a:xfrm>
            <a:off x="5508504" y="3219995"/>
            <a:ext cx="3600000" cy="778020"/>
          </a:xfrm>
          <a:custGeom>
            <a:avLst/>
            <a:gdLst>
              <a:gd name="connsiteX0" fmla="*/ 0 w 2181579"/>
              <a:gd name="connsiteY0" fmla="*/ 0 h 3351644"/>
              <a:gd name="connsiteX1" fmla="*/ 2181579 w 2181579"/>
              <a:gd name="connsiteY1" fmla="*/ 0 h 3351644"/>
              <a:gd name="connsiteX2" fmla="*/ 2181579 w 2181579"/>
              <a:gd name="connsiteY2" fmla="*/ 3351644 h 3351644"/>
              <a:gd name="connsiteX3" fmla="*/ 0 w 2181579"/>
              <a:gd name="connsiteY3" fmla="*/ 3351644 h 3351644"/>
              <a:gd name="connsiteX4" fmla="*/ 0 w 2181579"/>
              <a:gd name="connsiteY4" fmla="*/ 0 h 3351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1579" h="3351644">
                <a:moveTo>
                  <a:pt x="0" y="0"/>
                </a:moveTo>
                <a:lnTo>
                  <a:pt x="2181579" y="0"/>
                </a:lnTo>
                <a:lnTo>
                  <a:pt x="2181579" y="3351644"/>
                </a:lnTo>
                <a:lnTo>
                  <a:pt x="0" y="3351644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Площадь</a:t>
            </a:r>
            <a:r>
              <a:rPr lang="en-US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здания: 280,8</a:t>
            </a:r>
            <a:r>
              <a:rPr lang="ru-RU" sz="1100" b="1" dirty="0" smtClean="0">
                <a:cs typeface="Arial" charset="0"/>
              </a:rPr>
              <a:t> </a:t>
            </a:r>
            <a:r>
              <a:rPr lang="ru-RU" sz="1100" b="1" dirty="0" err="1" smtClean="0">
                <a:cs typeface="Arial" charset="0"/>
              </a:rPr>
              <a:t>кв.м</a:t>
            </a:r>
            <a:r>
              <a:rPr lang="ru-RU" sz="1100" b="1" dirty="0" smtClean="0">
                <a:cs typeface="Arial" charset="0"/>
              </a:rPr>
              <a:t>.</a:t>
            </a:r>
          </a:p>
          <a:p>
            <a:pPr marL="180000" lvl="1"/>
            <a:r>
              <a:rPr lang="ru-RU" sz="1100" b="1" dirty="0" smtClean="0">
                <a:cs typeface="Arial" charset="0"/>
              </a:rPr>
              <a:t>Год постройки: 1991</a:t>
            </a:r>
          </a:p>
          <a:p>
            <a:pPr marL="180000" lvl="1"/>
            <a:r>
              <a:rPr lang="ru-RU" sz="1100" b="1" dirty="0" smtClean="0">
                <a:cs typeface="Arial" charset="0"/>
              </a:rPr>
              <a:t>Площадь помещений: 1 этаж 61,4кв.м, </a:t>
            </a:r>
            <a:r>
              <a:rPr lang="ru-RU" sz="1100" b="1" dirty="0">
                <a:cs typeface="Arial" charset="0"/>
              </a:rPr>
              <a:t>1 этаж </a:t>
            </a:r>
            <a:r>
              <a:rPr lang="ru-RU" sz="1100" b="1" dirty="0" smtClean="0">
                <a:cs typeface="Arial" charset="0"/>
              </a:rPr>
              <a:t>61,4кв.м, </a:t>
            </a:r>
            <a:r>
              <a:rPr lang="ru-RU" sz="1100" b="1" dirty="0">
                <a:cs typeface="Arial" charset="0"/>
              </a:rPr>
              <a:t>подвал </a:t>
            </a:r>
            <a:r>
              <a:rPr lang="ru-RU" sz="1100" b="1" dirty="0" smtClean="0">
                <a:cs typeface="Arial" charset="0"/>
              </a:rPr>
              <a:t>158 </a:t>
            </a:r>
            <a:r>
              <a:rPr lang="ru-RU" sz="1100" b="1" dirty="0" err="1" smtClean="0">
                <a:cs typeface="Arial" charset="0"/>
              </a:rPr>
              <a:t>кв.м</a:t>
            </a:r>
            <a:r>
              <a:rPr lang="ru-RU" sz="1100" b="1" dirty="0" smtClean="0">
                <a:cs typeface="Arial" charset="0"/>
              </a:rPr>
              <a:t>.</a:t>
            </a:r>
            <a:endParaRPr lang="ru-RU" sz="1100" b="1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/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Право</a:t>
            </a:r>
            <a:r>
              <a:rPr lang="ru-RU" sz="11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100" b="1" dirty="0" smtClean="0">
                <a:cs typeface="Arial" charset="0"/>
              </a:rPr>
              <a:t>частная собственность.</a:t>
            </a:r>
          </a:p>
          <a:p>
            <a:pPr marL="180000" lvl="1"/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Обременения</a:t>
            </a:r>
            <a:r>
              <a:rPr lang="ru-RU" sz="1100" b="1" dirty="0">
                <a:solidFill>
                  <a:schemeClr val="tx1"/>
                </a:solidFill>
                <a:latin typeface="+mn-lt"/>
                <a:cs typeface="Arial" charset="0"/>
              </a:rPr>
              <a:t>:</a:t>
            </a:r>
            <a:r>
              <a:rPr lang="ru-RU" sz="1100" dirty="0">
                <a:solidFill>
                  <a:schemeClr val="tx1"/>
                </a:solidFill>
                <a:latin typeface="+mn-lt"/>
                <a:cs typeface="Arial" charset="0"/>
              </a:rPr>
              <a:t> </a:t>
            </a:r>
            <a:r>
              <a:rPr lang="ru-RU" sz="1100" b="1" dirty="0" smtClean="0"/>
              <a:t>отсутствуют.</a:t>
            </a:r>
            <a:endParaRPr lang="ru-RU" sz="1100" dirty="0" smtClean="0">
              <a:solidFill>
                <a:schemeClr val="tx1"/>
              </a:solidFill>
              <a:latin typeface="+mn-lt"/>
              <a:cs typeface="Arial" charset="0"/>
            </a:endParaRPr>
          </a:p>
          <a:p>
            <a:pPr marL="180000" lvl="1"/>
            <a:r>
              <a:rPr lang="ru-RU" sz="1100" b="1" dirty="0" smtClean="0">
                <a:solidFill>
                  <a:schemeClr val="tx1"/>
                </a:solidFill>
                <a:latin typeface="+mn-lt"/>
                <a:cs typeface="Arial" charset="0"/>
              </a:rPr>
              <a:t>Состояние: удовлетворительное.</a:t>
            </a:r>
            <a:endParaRPr lang="ru-RU" sz="1100" dirty="0">
              <a:latin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652120" y="4168442"/>
            <a:ext cx="3420000" cy="266870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2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dirty="0"/>
              <a:t>Инженерные </a:t>
            </a:r>
            <a:r>
              <a:rPr lang="ru-RU" dirty="0" smtClean="0"/>
              <a:t>коммуникации (мощности)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21481" y="4509120"/>
            <a:ext cx="3587023" cy="935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180000" lvl="1"/>
            <a:r>
              <a:rPr lang="ru-RU" sz="1100" b="1" dirty="0">
                <a:latin typeface="+mn-lt"/>
              </a:rPr>
              <a:t>Электричество: </a:t>
            </a:r>
            <a:r>
              <a:rPr lang="ru-RU" sz="1100" b="1" dirty="0" smtClean="0"/>
              <a:t>отсутствует.</a:t>
            </a:r>
            <a:endParaRPr lang="ru-RU" sz="1100" b="1" dirty="0" smtClean="0">
              <a:latin typeface="+mn-lt"/>
            </a:endParaRPr>
          </a:p>
          <a:p>
            <a:pPr marL="180000" lvl="1"/>
            <a:r>
              <a:rPr lang="ru-RU" sz="1100" b="1" dirty="0" smtClean="0">
                <a:latin typeface="+mn-lt"/>
              </a:rPr>
              <a:t>Водоснабжение</a:t>
            </a:r>
            <a:r>
              <a:rPr lang="ru-RU" sz="1100" b="1" dirty="0">
                <a:latin typeface="+mn-lt"/>
              </a:rPr>
              <a:t>: </a:t>
            </a:r>
            <a:r>
              <a:rPr lang="ru-RU" sz="1100" b="1" dirty="0"/>
              <a:t>отсутствует.</a:t>
            </a:r>
            <a:endParaRPr lang="ru-RU" sz="1100" dirty="0" smtClean="0">
              <a:latin typeface="+mn-lt"/>
            </a:endParaRPr>
          </a:p>
          <a:p>
            <a:pPr marL="180000" lvl="1"/>
            <a:r>
              <a:rPr lang="ru-RU" sz="1100" b="1" dirty="0" smtClean="0">
                <a:latin typeface="+mn-lt"/>
              </a:rPr>
              <a:t>Канализация</a:t>
            </a:r>
            <a:r>
              <a:rPr lang="ru-RU" sz="1100" b="1" dirty="0">
                <a:latin typeface="+mn-lt"/>
              </a:rPr>
              <a:t>: </a:t>
            </a:r>
            <a:r>
              <a:rPr lang="ru-RU" sz="1100" b="1" dirty="0"/>
              <a:t>отсутствует</a:t>
            </a:r>
            <a:r>
              <a:rPr lang="ru-RU" sz="1100" b="1" dirty="0" smtClean="0">
                <a:latin typeface="+mn-lt"/>
              </a:rPr>
              <a:t>.</a:t>
            </a:r>
            <a:endParaRPr lang="ru-RU" sz="1100" dirty="0" smtClean="0">
              <a:latin typeface="+mn-lt"/>
            </a:endParaRPr>
          </a:p>
          <a:p>
            <a:pPr marL="180000" lvl="1"/>
            <a:r>
              <a:rPr lang="ru-RU" sz="1100" b="1" dirty="0" smtClean="0">
                <a:latin typeface="+mn-lt"/>
              </a:rPr>
              <a:t>Теплоснабжение: </a:t>
            </a:r>
            <a:r>
              <a:rPr lang="ru-RU" sz="1100" b="1" dirty="0"/>
              <a:t>отсутствует</a:t>
            </a:r>
            <a:r>
              <a:rPr lang="ru-RU" sz="1100" b="1" dirty="0" smtClean="0">
                <a:latin typeface="+mn-lt"/>
              </a:rPr>
              <a:t>.</a:t>
            </a:r>
          </a:p>
          <a:p>
            <a:pPr marL="180000" lvl="1"/>
            <a:r>
              <a:rPr lang="ru-RU" sz="1100" b="1" dirty="0" smtClean="0"/>
              <a:t>Газоснабжение:</a:t>
            </a:r>
            <a:r>
              <a:rPr lang="ru-RU" sz="1100" b="1" dirty="0" smtClean="0">
                <a:latin typeface="+mn-lt"/>
              </a:rPr>
              <a:t> </a:t>
            </a:r>
            <a:r>
              <a:rPr lang="ru-RU" sz="1100" b="1" dirty="0"/>
              <a:t>отсутствует</a:t>
            </a:r>
            <a:r>
              <a:rPr lang="ru-RU" sz="1100" b="1" dirty="0" smtClean="0">
                <a:latin typeface="+mn-lt"/>
              </a:rPr>
              <a:t>.</a:t>
            </a:r>
            <a:endParaRPr lang="ru-RU" sz="1100" dirty="0" smtClean="0">
              <a:latin typeface="+mn-lt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8341714" y="6452791"/>
            <a:ext cx="811212" cy="377825"/>
          </a:xfrm>
        </p:spPr>
        <p:txBody>
          <a:bodyPr/>
          <a:lstStyle/>
          <a:p>
            <a:pPr algn="ctr">
              <a:defRPr/>
            </a:pPr>
            <a:fld id="{58C9DAD9-0460-481D-8B9F-84A479B5BBA4}" type="slidenum">
              <a:rPr lang="ru-RU" sz="1600" b="1" smtClean="0">
                <a:solidFill>
                  <a:srgbClr val="0070C0"/>
                </a:solidFill>
              </a:rPr>
              <a:pPr algn="ctr">
                <a:defRPr/>
              </a:pPr>
              <a:t>1</a:t>
            </a:fld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28548" y="5507179"/>
            <a:ext cx="3420000" cy="288032"/>
          </a:xfrm>
          <a:prstGeom prst="rect">
            <a:avLst/>
          </a:prstGeom>
          <a:gradFill rotWithShape="0">
            <a:gsLst>
              <a:gs pos="0">
                <a:srgbClr val="4596D1">
                  <a:hueOff val="0"/>
                  <a:satOff val="0"/>
                  <a:lumOff val="0"/>
                  <a:shade val="51000"/>
                  <a:satMod val="130000"/>
                  <a:alpha val="80000"/>
                </a:srgbClr>
              </a:gs>
              <a:gs pos="80000">
                <a:srgbClr val="4596D1">
                  <a:hueOff val="0"/>
                  <a:satOff val="0"/>
                  <a:lumOff val="0"/>
                  <a:shade val="93000"/>
                  <a:satMod val="130000"/>
                  <a:alpha val="80000"/>
                </a:srgbClr>
              </a:gs>
              <a:gs pos="100000">
                <a:srgbClr val="4596D1">
                  <a:hueOff val="0"/>
                  <a:satOff val="0"/>
                  <a:lumOff val="0"/>
                  <a:shade val="94000"/>
                  <a:satMod val="135000"/>
                  <a:alpha val="80000"/>
                </a:srgbClr>
              </a:gs>
            </a:gsLst>
            <a:lin ang="16200000" scaled="0"/>
          </a:gradFill>
          <a:ln w="9525" cap="flat" cmpd="sng" algn="ctr">
            <a:solidFill>
              <a:srgbClr val="4596D1">
                <a:hueOff val="0"/>
                <a:satOff val="0"/>
                <a:lumOff val="0"/>
                <a:alphaOff val="0"/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99568" tIns="56896" rIns="99568" bIns="56896" spcCol="1270" anchor="ctr"/>
          <a:lstStyle>
            <a:defPPr>
              <a:defRPr lang="ru-RU"/>
            </a:defPPr>
            <a:lvl1pPr marR="0" lvl="0" indent="0" algn="ctr" defTabSz="622300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ru-RU" sz="1200" dirty="0" smtClean="0"/>
              <a:t>Контактная информация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16496" y="5840060"/>
            <a:ext cx="3420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/>
              <a:t>Лучников Константин Вадимович,</a:t>
            </a:r>
          </a:p>
          <a:p>
            <a:r>
              <a:rPr lang="ru-RU" sz="1100" b="1" dirty="0"/>
              <a:t>тел.: 8 910 393 01 10 </a:t>
            </a:r>
            <a:r>
              <a:rPr lang="en-US" sz="1100" b="1" dirty="0"/>
              <a:t>E-mail</a:t>
            </a:r>
            <a:r>
              <a:rPr lang="ru-RU" sz="1100" b="1" dirty="0"/>
              <a:t>: k.luchnikov@ase-ec.ru</a:t>
            </a:r>
            <a:endParaRPr lang="en-US" sz="1100" b="1" dirty="0">
              <a:hlinkClick r:id="rId4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9812" y="1184096"/>
            <a:ext cx="6228312" cy="2888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3212976"/>
            <a:ext cx="469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Местоположения актива на карте</a:t>
            </a:r>
            <a:endParaRPr lang="ru-RU" dirty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09" y="4510802"/>
            <a:ext cx="2412816" cy="1770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4519863"/>
            <a:ext cx="2412816" cy="1747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3568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3222124" y="5211299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Фото актива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-612576" y="6407740"/>
            <a:ext cx="97655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Ссылка на </a:t>
            </a:r>
            <a:r>
              <a:rPr lang="en-US" sz="1400" b="1" dirty="0"/>
              <a:t>atomproperty.ru </a:t>
            </a:r>
            <a:r>
              <a:rPr lang="ru-RU" sz="1400" b="1" dirty="0"/>
              <a:t>и </a:t>
            </a:r>
            <a:r>
              <a:rPr lang="ru-RU" sz="1400" b="1" dirty="0" smtClean="0"/>
              <a:t>ЭТП:</a:t>
            </a:r>
            <a:r>
              <a:rPr lang="ru-RU" sz="1400" u="sng" dirty="0"/>
              <a:t> </a:t>
            </a:r>
            <a:r>
              <a:rPr lang="en-US" sz="1400" u="sng" dirty="0" smtClean="0">
                <a:hlinkClick r:id="rId6"/>
              </a:rPr>
              <a:t>https</a:t>
            </a:r>
            <a:r>
              <a:rPr lang="en-US" sz="1400" u="sng" dirty="0">
                <a:hlinkClick r:id="rId6"/>
              </a:rPr>
              <a:t>://</a:t>
            </a:r>
            <a:r>
              <a:rPr lang="en-US" sz="1400" u="sng" dirty="0" smtClean="0">
                <a:hlinkClick r:id="rId6"/>
              </a:rPr>
              <a:t>www.a-k-d.ru/tender/76286</a:t>
            </a:r>
            <a:r>
              <a:rPr lang="en-US" sz="1400" u="sng" dirty="0" smtClean="0"/>
              <a:t> </a:t>
            </a:r>
            <a:r>
              <a:rPr lang="ru-RU" sz="1400" u="sng" dirty="0" smtClean="0"/>
              <a:t> № А</a:t>
            </a:r>
            <a:r>
              <a:rPr lang="en-US" sz="1400" u="sng" dirty="0"/>
              <a:t>S</a:t>
            </a:r>
            <a:r>
              <a:rPr lang="ru-RU" sz="1400" u="sng" dirty="0" smtClean="0"/>
              <a:t>0</a:t>
            </a:r>
            <a:r>
              <a:rPr lang="en-US" sz="1400" u="sng" dirty="0" smtClean="0"/>
              <a:t>3</a:t>
            </a:r>
            <a:r>
              <a:rPr lang="ru-RU" sz="1400" u="sng" dirty="0" smtClean="0"/>
              <a:t>5</a:t>
            </a:r>
            <a:r>
              <a:rPr lang="en-US" sz="1400" u="sng" dirty="0" smtClean="0"/>
              <a:t>12</a:t>
            </a:r>
            <a:endParaRPr lang="ru-RU" sz="1400" u="sng" dirty="0" smtClean="0"/>
          </a:p>
          <a:p>
            <a:r>
              <a:rPr lang="en-US" sz="1400" u="sng" dirty="0" smtClean="0">
                <a:hlinkClick r:id="rId7"/>
              </a:rPr>
              <a:t>https</a:t>
            </a:r>
            <a:r>
              <a:rPr lang="en-US" sz="1400" u="sng" dirty="0">
                <a:hlinkClick r:id="rId7"/>
              </a:rPr>
              <a:t>://atomproperty.ru/sale/73349</a:t>
            </a:r>
            <a:r>
              <a:rPr lang="en-US" sz="1400" u="sng" dirty="0" smtClean="0">
                <a:hlinkClick r:id="rId7"/>
              </a:rPr>
              <a:t>/</a:t>
            </a:r>
            <a:r>
              <a:rPr lang="en-US" sz="1400" u="sng" dirty="0" smtClean="0"/>
              <a:t> </a:t>
            </a:r>
            <a:endParaRPr lang="ru-RU" sz="1400" u="sng" dirty="0">
              <a:hlinkClick r:id="rId8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-612576" y="1245940"/>
            <a:ext cx="6228312" cy="1123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Аукцион</a:t>
            </a:r>
            <a:r>
              <a:rPr lang="ru-RU" altLang="ru-RU" sz="1100" dirty="0"/>
              <a:t> </a:t>
            </a:r>
            <a:r>
              <a:rPr lang="ru-RU" alt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понижение 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электронной форме на право заключения договора купли-продажи объектов недвижимости, расположенных по адресу: Смоленская область, </a:t>
            </a:r>
            <a:r>
              <a:rPr kumimoji="0" lang="ru-RU" alt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Рославльский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район, село Екимовичи, ул. Большая Советская, сооружение 83, принадлежащих на праве собственности АО «</a:t>
            </a:r>
            <a:r>
              <a:rPr kumimoji="0" lang="ru-RU" altLang="ru-RU" sz="11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Атомэнергопроект</a:t>
            </a:r>
            <a:r>
              <a:rPr kumimoji="0" lang="ru-RU" alt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1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Начальная цена 1 460 000р. с НДС, ликвидационная цена 1 010 000р. С НДС, задаток 160 000р., шаг аукциона 45 000р.</a:t>
            </a:r>
            <a:r>
              <a:rPr lang="ru-RU" altLang="ru-RU" sz="1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1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 </a:t>
            </a:r>
            <a:r>
              <a:rPr lang="ru-RU" alt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заявок до 10:00 12.04.24, аукци</a:t>
            </a:r>
            <a:r>
              <a:rPr lang="ru-RU" alt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в 10.00 19.04.24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8" name="Рисунок 27" descr="image0.jpeg"/>
          <p:cNvPicPr/>
          <p:nvPr/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2345396"/>
            <a:ext cx="6204504" cy="199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612576" y="4315968"/>
            <a:ext cx="3348372" cy="213682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35796" y="4338691"/>
            <a:ext cx="2887764" cy="211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5863</TotalTime>
  <Words>258</Words>
  <Application>Microsoft Office PowerPoint</Application>
  <PresentationFormat>Экран (4:3)</PresentationFormat>
  <Paragraphs>34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Тема Office</vt:lpstr>
      <vt:lpstr>Объекты недвижимого имущества (2 шт.), расположенные по адресу: Смоленская область, Рославльский район, село Екимовичи, ул. Большая Советская, сооружение 83.</vt:lpstr>
    </vt:vector>
  </TitlesOfParts>
  <Company>Rosatom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Зоя Александровна</dc:creator>
  <cp:lastModifiedBy>User</cp:lastModifiedBy>
  <cp:revision>150</cp:revision>
  <dcterms:created xsi:type="dcterms:W3CDTF">2016-10-31T13:36:47Z</dcterms:created>
  <dcterms:modified xsi:type="dcterms:W3CDTF">2024-03-07T05:54:23Z</dcterms:modified>
</cp:coreProperties>
</file>